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40"/>
  </p:notesMasterIdLst>
  <p:handoutMasterIdLst>
    <p:handoutMasterId r:id="rId41"/>
  </p:handoutMasterIdLst>
  <p:sldIdLst>
    <p:sldId id="564" r:id="rId5"/>
    <p:sldId id="691" r:id="rId6"/>
    <p:sldId id="705" r:id="rId7"/>
    <p:sldId id="720" r:id="rId8"/>
    <p:sldId id="723" r:id="rId9"/>
    <p:sldId id="724" r:id="rId10"/>
    <p:sldId id="709" r:id="rId11"/>
    <p:sldId id="727" r:id="rId12"/>
    <p:sldId id="694" r:id="rId13"/>
    <p:sldId id="695" r:id="rId14"/>
    <p:sldId id="726" r:id="rId15"/>
    <p:sldId id="729" r:id="rId16"/>
    <p:sldId id="696" r:id="rId17"/>
    <p:sldId id="703" r:id="rId18"/>
    <p:sldId id="704" r:id="rId19"/>
    <p:sldId id="699" r:id="rId20"/>
    <p:sldId id="700" r:id="rId21"/>
    <p:sldId id="701" r:id="rId22"/>
    <p:sldId id="711" r:id="rId23"/>
    <p:sldId id="712" r:id="rId24"/>
    <p:sldId id="717" r:id="rId25"/>
    <p:sldId id="716" r:id="rId26"/>
    <p:sldId id="713" r:id="rId27"/>
    <p:sldId id="718" r:id="rId28"/>
    <p:sldId id="714" r:id="rId29"/>
    <p:sldId id="732" r:id="rId30"/>
    <p:sldId id="728" r:id="rId31"/>
    <p:sldId id="715" r:id="rId32"/>
    <p:sldId id="706" r:id="rId33"/>
    <p:sldId id="702" r:id="rId34"/>
    <p:sldId id="707" r:id="rId35"/>
    <p:sldId id="708" r:id="rId36"/>
    <p:sldId id="560" r:id="rId37"/>
    <p:sldId id="725" r:id="rId38"/>
    <p:sldId id="719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pen Sans Light" panose="020B0604020202020204" charset="0"/>
      <p:regular r:id="rId46"/>
      <p: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4D49"/>
    <a:srgbClr val="D9D9D9"/>
    <a:srgbClr val="CC4141"/>
    <a:srgbClr val="F3F3F3"/>
    <a:srgbClr val="FFA3A3"/>
    <a:srgbClr val="CC4542"/>
    <a:srgbClr val="3399FF"/>
    <a:srgbClr val="A9AAA9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 autoAdjust="0"/>
    <p:restoredTop sz="71346" autoAdjust="0"/>
  </p:normalViewPr>
  <p:slideViewPr>
    <p:cSldViewPr snapToGrid="0">
      <p:cViewPr>
        <p:scale>
          <a:sx n="84" d="100"/>
          <a:sy n="84" d="100"/>
        </p:scale>
        <p:origin x="1070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264"/>
    </p:cViewPr>
  </p:sorterViewPr>
  <p:notesViewPr>
    <p:cSldViewPr snapToGrid="0">
      <p:cViewPr varScale="1">
        <p:scale>
          <a:sx n="35" d="100"/>
          <a:sy n="35" d="100"/>
        </p:scale>
        <p:origin x="332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26/11/2015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AU" dirty="0" smtClean="0"/>
              <a:t>HI</a:t>
            </a:r>
            <a:r>
              <a:rPr lang="en-AU" baseline="0" dirty="0" smtClean="0"/>
              <a:t> m</a:t>
            </a:r>
            <a:r>
              <a:rPr lang="en-AU" dirty="0" smtClean="0"/>
              <a:t>y name is Duncan Hunter and I am a Software Architect at SSW. 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 smtClean="0"/>
              <a:t>I spend most of my time at work building out awesome enterprise</a:t>
            </a:r>
            <a:r>
              <a:rPr lang="en-AU" baseline="0" dirty="0" smtClean="0"/>
              <a:t> </a:t>
            </a:r>
            <a:r>
              <a:rPr lang="en-AU" dirty="0" smtClean="0"/>
              <a:t>applications with Angular 1 and Typescript or upskilling teams to use this powerful duo.</a:t>
            </a:r>
            <a:r>
              <a:rPr lang="en-AU" baseline="0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541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AU" dirty="0" smtClean="0"/>
              <a:t>Angular2</a:t>
            </a:r>
            <a:r>
              <a:rPr lang="en-AU" baseline="0" dirty="0" smtClean="0"/>
              <a:t> is written in typescript</a:t>
            </a:r>
          </a:p>
          <a:p>
            <a:pPr marL="228600" indent="-228600">
              <a:buFont typeface="+mj-lt"/>
              <a:buAutoNum type="arabicPeriod"/>
            </a:pPr>
            <a:r>
              <a:rPr lang="en-AU" baseline="0" dirty="0" err="1" smtClean="0"/>
              <a:t>TypeScript</a:t>
            </a:r>
            <a:r>
              <a:rPr lang="en-AU" baseline="0" dirty="0" smtClean="0"/>
              <a:t> is a types super set ES6 or </a:t>
            </a:r>
            <a:r>
              <a:rPr lang="en-AU" baseline="0" dirty="0" err="1" smtClean="0"/>
              <a:t>javascript</a:t>
            </a:r>
            <a:r>
              <a:rPr lang="en-AU" baseline="0" dirty="0" smtClean="0"/>
              <a:t> 2015 maintained by </a:t>
            </a:r>
            <a:r>
              <a:rPr lang="en-AU" baseline="0" dirty="0" err="1" smtClean="0"/>
              <a:t>microsoft</a:t>
            </a:r>
            <a:r>
              <a:rPr lang="en-AU" baseline="0" dirty="0" smtClean="0"/>
              <a:t> and it brings some major benefits. </a:t>
            </a:r>
          </a:p>
          <a:p>
            <a:pPr marL="228600" indent="-228600">
              <a:buFont typeface="+mj-lt"/>
              <a:buAutoNum type="arabicPeriod"/>
            </a:pPr>
            <a:r>
              <a:rPr lang="en-AU" baseline="0" dirty="0" smtClean="0"/>
              <a:t>You will have the option to use ES6 or TS or even ES5 but it is a huge change to the JS language</a:t>
            </a:r>
          </a:p>
          <a:p>
            <a:pPr marL="228600" indent="-228600">
              <a:buFont typeface="+mj-lt"/>
              <a:buAutoNum type="arabicPeriod"/>
            </a:pPr>
            <a:r>
              <a:rPr lang="en-AU" baseline="0" dirty="0" smtClean="0"/>
              <a:t>TS will allow for better tooling including code completion and compile time checking to name a couple of things. Crucial to the new decorator syntax.</a:t>
            </a:r>
          </a:p>
          <a:p>
            <a:pPr marL="228600" indent="-228600">
              <a:buFont typeface="+mj-lt"/>
              <a:buAutoNum type="arabicPeriod"/>
            </a:pPr>
            <a:endParaRPr lang="en-AU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AU" baseline="0" dirty="0" smtClean="0"/>
              <a:t>If you use TS or ES6 you will need to </a:t>
            </a:r>
            <a:r>
              <a:rPr lang="en-AU" baseline="0" dirty="0" err="1" smtClean="0"/>
              <a:t>transpile</a:t>
            </a:r>
            <a:r>
              <a:rPr lang="en-AU" baseline="0" dirty="0" smtClean="0"/>
              <a:t> down to ES5.</a:t>
            </a:r>
          </a:p>
          <a:p>
            <a:pPr marL="228600" indent="-228600">
              <a:buFont typeface="+mj-lt"/>
              <a:buAutoNum type="arabicPeriod"/>
            </a:pPr>
            <a:r>
              <a:rPr lang="en-AU" baseline="0" dirty="0" smtClean="0"/>
              <a:t>I have been using </a:t>
            </a:r>
            <a:r>
              <a:rPr lang="en-AU" baseline="0" dirty="0" err="1" smtClean="0"/>
              <a:t>TypeScript</a:t>
            </a:r>
            <a:r>
              <a:rPr lang="en-AU" baseline="0" dirty="0" smtClean="0"/>
              <a:t> with Angular1 for over a year in production and it can be a steep learning curve but once you get over that it is rare I meet some one who want to go back.</a:t>
            </a:r>
          </a:p>
          <a:p>
            <a:endParaRPr lang="en-AU" baseline="0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8605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core team dropped controllers but added components and kept the directives.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component model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will have a component a view and ES6 classes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follows along more closely with the emerging web component standards.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810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I'd like to consider the new Angular router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components are fundamental building blocks of the modern web.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will feel similar but at the same time will have many new parts that build on top of the lessons learnt in Angular 1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167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1 there's no way to load them asynchronously, without hacky solutions.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Angular2 uses the ES6 modules.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creating bundles with the modules, which are required during the initial page load and loading all others on demand, asynchronously.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awesome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 up room for using tools like JSPM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manage our build process in more sophisticated and simpler ways.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045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042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8022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1 there's no way to load them asynchronously, without hacky solutions.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Angular2 uses the ES6 modules.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creating bundles with the modules, which are required during the initial page load and loading all others on demand, asynchronously.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awesome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 up room for using tools like JSPM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manage our build process in more sophisticated and simpler ways.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532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2 is going to bring a lot of change and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am very excited to start using this in our applications.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started learning Angular 2 I know is a good time to start and we would like to help you stay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uptodate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00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listenting</a:t>
            </a:r>
            <a:r>
              <a:rPr lang="en-US" baseline="0" dirty="0" smtClean="0"/>
              <a:t>, and please drop me a tweet with your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3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just finished my</a:t>
            </a:r>
            <a:r>
              <a:rPr lang="en-US" baseline="0" dirty="0" smtClean="0"/>
              <a:t> first application using Visual Studio 2015, MVC 6 and </a:t>
            </a:r>
            <a:r>
              <a:rPr lang="en-US" baseline="0" dirty="0" err="1" smtClean="0"/>
              <a:t>AngularJs</a:t>
            </a:r>
            <a:endParaRPr lang="en-US" baseline="0" dirty="0" smtClean="0"/>
          </a:p>
          <a:p>
            <a:r>
              <a:rPr lang="en-US" baseline="0" dirty="0" smtClean="0"/>
              <a:t>I’m so excited to be </a:t>
            </a:r>
            <a:r>
              <a:rPr lang="en-US" baseline="0" dirty="0" err="1" smtClean="0"/>
              <a:t>be</a:t>
            </a:r>
            <a:r>
              <a:rPr lang="en-US" baseline="0" dirty="0" smtClean="0"/>
              <a:t> building enterprise web apps, leveraging all the front end best practices developed by the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community, using my C#, MVC and </a:t>
            </a:r>
            <a:r>
              <a:rPr lang="en-US" baseline="0" dirty="0" err="1" smtClean="0"/>
              <a:t>WebAPI</a:t>
            </a:r>
            <a:r>
              <a:rPr lang="en-US" baseline="0" dirty="0" smtClean="0"/>
              <a:t> skills for the backend and doing it all with the productivity of visual studio,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4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Lets</a:t>
            </a:r>
            <a:r>
              <a:rPr lang="en-AU" baseline="0" dirty="0" smtClean="0"/>
              <a:t> start with a walk down memory lane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18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Brad green at this weeks</a:t>
            </a:r>
            <a:r>
              <a:rPr lang="en-AU" baseline="0" dirty="0" smtClean="0"/>
              <a:t> conference on google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325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Dominate the frontend space </a:t>
            </a:r>
          </a:p>
          <a:p>
            <a:r>
              <a:rPr lang="en-AU" dirty="0" smtClean="0"/>
              <a:t>Google use it and</a:t>
            </a:r>
            <a:r>
              <a:rPr lang="en-AU" baseline="0" dirty="0" smtClean="0"/>
              <a:t> so many companies have vested interest it is not going any where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500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Angular2 going to be a </a:t>
            </a:r>
            <a:r>
              <a:rPr lang="en-AU" baseline="0" dirty="0" smtClean="0"/>
              <a:t>big learning curve for most us like Angular1 was </a:t>
            </a:r>
          </a:p>
          <a:p>
            <a:r>
              <a:rPr lang="en-AU" baseline="0" dirty="0" smtClean="0"/>
              <a:t>but ultimately I think it will be easier framework to use once we get our heads around the changes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52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709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Performance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taking away the digest cycle and having a more explicit data flow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new syntax 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simply uses a combination of property and event binding.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767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AU" dirty="0" smtClean="0"/>
              <a:t>Angular2</a:t>
            </a:r>
            <a:r>
              <a:rPr lang="en-AU" baseline="0" dirty="0" smtClean="0"/>
              <a:t> is written in typescript</a:t>
            </a:r>
          </a:p>
          <a:p>
            <a:pPr marL="228600" indent="-228600">
              <a:buFont typeface="+mj-lt"/>
              <a:buAutoNum type="arabicPeriod"/>
            </a:pPr>
            <a:r>
              <a:rPr lang="en-AU" baseline="0" dirty="0" err="1" smtClean="0"/>
              <a:t>TypeScript</a:t>
            </a:r>
            <a:r>
              <a:rPr lang="en-AU" baseline="0" dirty="0" smtClean="0"/>
              <a:t> is a types super set ES6 or </a:t>
            </a:r>
            <a:r>
              <a:rPr lang="en-AU" baseline="0" dirty="0" err="1" smtClean="0"/>
              <a:t>javascript</a:t>
            </a:r>
            <a:r>
              <a:rPr lang="en-AU" baseline="0" dirty="0" smtClean="0"/>
              <a:t> 2015 maintained by </a:t>
            </a:r>
            <a:r>
              <a:rPr lang="en-AU" baseline="0" dirty="0" err="1" smtClean="0"/>
              <a:t>microsoft</a:t>
            </a:r>
            <a:r>
              <a:rPr lang="en-AU" baseline="0" dirty="0" smtClean="0"/>
              <a:t> and it brings some major benefits. </a:t>
            </a:r>
          </a:p>
          <a:p>
            <a:pPr marL="228600" indent="-228600">
              <a:buFont typeface="+mj-lt"/>
              <a:buAutoNum type="arabicPeriod"/>
            </a:pPr>
            <a:r>
              <a:rPr lang="en-AU" baseline="0" dirty="0" smtClean="0"/>
              <a:t>You will have the option to use ES6 or TS or even ES5 but it is a huge change to the JS language</a:t>
            </a:r>
          </a:p>
          <a:p>
            <a:pPr marL="228600" indent="-228600">
              <a:buFont typeface="+mj-lt"/>
              <a:buAutoNum type="arabicPeriod"/>
            </a:pPr>
            <a:r>
              <a:rPr lang="en-AU" baseline="0" dirty="0" smtClean="0"/>
              <a:t>TS will allow for better tooling including code completion and compile time checking to name a couple of things. Crucial to the new decorator syntax.</a:t>
            </a:r>
          </a:p>
          <a:p>
            <a:pPr marL="228600" indent="-228600">
              <a:buFont typeface="+mj-lt"/>
              <a:buAutoNum type="arabicPeriod"/>
            </a:pPr>
            <a:endParaRPr lang="en-AU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AU" baseline="0" dirty="0" smtClean="0"/>
              <a:t>If you use TS or ES6 you will need to </a:t>
            </a:r>
            <a:r>
              <a:rPr lang="en-AU" baseline="0" dirty="0" err="1" smtClean="0"/>
              <a:t>transpile</a:t>
            </a:r>
            <a:r>
              <a:rPr lang="en-AU" baseline="0" dirty="0" smtClean="0"/>
              <a:t> down to ES5.</a:t>
            </a:r>
          </a:p>
          <a:p>
            <a:pPr marL="228600" indent="-228600">
              <a:buFont typeface="+mj-lt"/>
              <a:buAutoNum type="arabicPeriod"/>
            </a:pPr>
            <a:r>
              <a:rPr lang="en-AU" baseline="0" dirty="0" smtClean="0"/>
              <a:t>I have been using </a:t>
            </a:r>
            <a:r>
              <a:rPr lang="en-AU" baseline="0" dirty="0" err="1" smtClean="0"/>
              <a:t>TypeScript</a:t>
            </a:r>
            <a:r>
              <a:rPr lang="en-AU" baseline="0" dirty="0" smtClean="0"/>
              <a:t> with Angular1 for over a year in production and it can be a steep learning curve but once you get over that it is rare I meet some one who want to go back.</a:t>
            </a:r>
          </a:p>
          <a:p>
            <a:endParaRPr lang="en-AU" baseline="0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684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 smtClean="0"/>
              <a:t>Speaker,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 smtClean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 smtClean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243555"/>
            <a:ext cx="10515600" cy="680137"/>
          </a:xfrm>
        </p:spPr>
        <p:txBody>
          <a:bodyPr lIns="180000" tIns="90000" rIns="180000" bIns="90000" anchor="ctr">
            <a:normAutofit/>
          </a:bodyPr>
          <a:lstStyle>
            <a:lvl4pPr marL="1371600" indent="0" algn="r">
              <a:lnSpc>
                <a:spcPct val="100000"/>
              </a:lnSpc>
              <a:buNone/>
              <a:defRPr sz="1800" i="0" baseline="0"/>
            </a:lvl4pPr>
          </a:lstStyle>
          <a:p>
            <a:pPr lvl="3"/>
            <a:r>
              <a:rPr lang="en-AU" dirty="0" smtClean="0"/>
              <a:t>Speaker,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87063"/>
            <a:ext cx="10515600" cy="2178458"/>
          </a:xfrm>
          <a:solidFill>
            <a:schemeClr val="tx1">
              <a:alpha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“I don’t know how it’s possible, but Rebecca is just so cool. If only I could be that cool.”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576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Video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Credentials, qualifications, </a:t>
            </a:r>
            <a:r>
              <a:rPr lang="en-US" dirty="0" err="1" smtClean="0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#3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#6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 smtClean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21" r:id="rId2"/>
    <p:sldLayoutId id="2147483678" r:id="rId3"/>
    <p:sldLayoutId id="2147483679" r:id="rId4"/>
    <p:sldLayoutId id="2147483664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  <p:sldLayoutId id="2147483724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/ts/latest/quickstart.html" TargetMode="Externa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u2NImUymb4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file:///C:\Users\dunca\Documents\AngularSuperPowersTour\Getting%20started%20with%20Angular%202%20developer%20preview.mp4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ngular/angular/milestone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http://adamstephensen.com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Adam </a:t>
            </a:r>
            <a:r>
              <a:rPr lang="en-AU" dirty="0" err="1" smtClean="0"/>
              <a:t>Stephensen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 smtClean="0"/>
              <a:t>      @</a:t>
            </a:r>
            <a:r>
              <a:rPr lang="en-AU" dirty="0" err="1" smtClean="0"/>
              <a:t>AdamStephensen</a:t>
            </a:r>
            <a:r>
              <a:rPr lang="en-AU" dirty="0" smtClean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 smtClean="0"/>
              <a:t>Solution </a:t>
            </a:r>
            <a:r>
              <a:rPr lang="en-AU" dirty="0"/>
              <a:t>Architect at SSW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Building Awesome Teams and Software</a:t>
            </a:r>
            <a:endParaRPr lang="en-AU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Focus on Enterprise Web and Development Best Practices</a:t>
            </a:r>
            <a:endParaRPr lang="en-AU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 smtClean="0"/>
              <a:t>Principal Mentor @ </a:t>
            </a:r>
            <a:r>
              <a:rPr lang="en-AU" dirty="0" err="1" smtClean="0"/>
              <a:t>FireBootCamp</a:t>
            </a:r>
            <a:endParaRPr lang="en-AU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Microsoft Australia Partner Award for Learning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962" y="2408673"/>
            <a:ext cx="352425" cy="352425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6" t="-140" r="35114" b="140"/>
          <a:stretch/>
        </p:blipFill>
        <p:spPr>
          <a:xfrm>
            <a:off x="0" y="54592"/>
            <a:ext cx="5095876" cy="6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3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04935" y="3777850"/>
            <a:ext cx="10382130" cy="88900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 Use new web standards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Angular </a:t>
            </a:r>
            <a:r>
              <a:rPr lang="en-AU" dirty="0"/>
              <a:t>2.0 </a:t>
            </a:r>
            <a:r>
              <a:rPr lang="en-AU" dirty="0" smtClean="0"/>
              <a:t>improvements</a:t>
            </a:r>
            <a:endParaRPr lang="en-AU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04935" y="2888850"/>
            <a:ext cx="10382130" cy="88900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 Easier to use </a:t>
            </a:r>
            <a:endParaRPr lang="en-AU" sz="32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04935" y="1999850"/>
            <a:ext cx="10382130" cy="88900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 Better performance</a:t>
            </a:r>
            <a:endParaRPr lang="en-AU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74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Performance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4609"/>
          <a:stretch/>
        </p:blipFill>
        <p:spPr>
          <a:xfrm>
            <a:off x="752903" y="1807709"/>
            <a:ext cx="10686196" cy="441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8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Performance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825625"/>
            <a:ext cx="9793781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4825" y="-1794455"/>
            <a:ext cx="12323267" cy="6222332"/>
          </a:xfrm>
        </p:spPr>
        <p:txBody>
          <a:bodyPr>
            <a:normAutofit/>
          </a:bodyPr>
          <a:lstStyle/>
          <a:p>
            <a:r>
              <a:rPr lang="en-AU" sz="4800" dirty="0" smtClean="0"/>
              <a:t>No Two-Way data-binding</a:t>
            </a:r>
            <a:br>
              <a:rPr lang="en-AU" sz="4800" dirty="0" smtClean="0"/>
            </a:br>
            <a:r>
              <a:rPr lang="en-AU" sz="4800" dirty="0" smtClean="0"/>
              <a:t>and a lot of new syntax</a:t>
            </a:r>
            <a:endParaRPr lang="en-AU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634" y="3238500"/>
            <a:ext cx="8827047" cy="118937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977116" y="372140"/>
            <a:ext cx="2849526" cy="946297"/>
          </a:xfrm>
          <a:prstGeom prst="line">
            <a:avLst/>
          </a:prstGeom>
          <a:ln w="57150">
            <a:solidFill>
              <a:srgbClr val="D84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00400" y="372140"/>
            <a:ext cx="2328530" cy="946298"/>
          </a:xfrm>
          <a:prstGeom prst="line">
            <a:avLst/>
          </a:prstGeom>
          <a:ln w="57150">
            <a:solidFill>
              <a:srgbClr val="D84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3"/>
          <p:cNvSpPr txBox="1">
            <a:spLocks/>
          </p:cNvSpPr>
          <p:nvPr/>
        </p:nvSpPr>
        <p:spPr>
          <a:xfrm>
            <a:off x="1794302" y="6165376"/>
            <a:ext cx="1068619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Join the Conversation #</a:t>
            </a:r>
            <a:r>
              <a:rPr lang="en-US" sz="1400" dirty="0" err="1" smtClean="0"/>
              <a:t>AngularSuperPowersTour</a:t>
            </a:r>
            <a:r>
              <a:rPr lang="en-US" sz="1400" dirty="0" smtClean="0"/>
              <a:t> @</a:t>
            </a:r>
            <a:r>
              <a:rPr lang="en-US" sz="1400" dirty="0" err="1" smtClean="0"/>
              <a:t>AdamStephensen</a:t>
            </a:r>
            <a:r>
              <a:rPr lang="en-US" sz="1400" dirty="0" smtClean="0"/>
              <a:t> @</a:t>
            </a:r>
            <a:r>
              <a:rPr lang="en-US" sz="1400" dirty="0" err="1" smtClean="0"/>
              <a:t>DuncHunter</a:t>
            </a:r>
            <a:endParaRPr lang="en-US" sz="1400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046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4825" y="-1794455"/>
            <a:ext cx="12323267" cy="6222332"/>
          </a:xfrm>
        </p:spPr>
        <p:txBody>
          <a:bodyPr>
            <a:normAutofit/>
          </a:bodyPr>
          <a:lstStyle/>
          <a:p>
            <a:r>
              <a:rPr lang="en-AU" sz="4800" dirty="0" err="1" smtClean="0"/>
              <a:t>TypeScript</a:t>
            </a:r>
            <a:r>
              <a:rPr lang="en-AU" sz="4800" dirty="0" smtClean="0"/>
              <a:t> will be the default language </a:t>
            </a:r>
            <a:endParaRPr lang="en-AU" sz="4800" dirty="0"/>
          </a:p>
        </p:txBody>
      </p:sp>
      <p:pic>
        <p:nvPicPr>
          <p:cNvPr id="4" name="Picture 8" descr="https://cms-assets.tutsplus.com/legacy-courses/CRS-564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98" y="1919123"/>
            <a:ext cx="6272131" cy="434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50" y="1919123"/>
            <a:ext cx="5175458" cy="44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8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4825" y="-1794455"/>
            <a:ext cx="12323267" cy="6222332"/>
          </a:xfrm>
        </p:spPr>
        <p:txBody>
          <a:bodyPr>
            <a:normAutofit/>
          </a:bodyPr>
          <a:lstStyle/>
          <a:p>
            <a:r>
              <a:rPr lang="en-AU" sz="4800" dirty="0" smtClean="0"/>
              <a:t>Improved Dependency Injection</a:t>
            </a:r>
            <a:endParaRPr lang="en-AU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5" y="2173493"/>
            <a:ext cx="11946118" cy="133067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988127"/>
            <a:ext cx="11883773" cy="1731818"/>
          </a:xfrm>
          <a:prstGeom prst="line">
            <a:avLst/>
          </a:prstGeom>
          <a:ln w="57150">
            <a:solidFill>
              <a:srgbClr val="CC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2400" y="1877291"/>
            <a:ext cx="11831782" cy="1842654"/>
          </a:xfrm>
          <a:prstGeom prst="line">
            <a:avLst/>
          </a:prstGeom>
          <a:ln w="57150">
            <a:solidFill>
              <a:srgbClr val="CC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 txBox="1">
            <a:spLocks/>
          </p:cNvSpPr>
          <p:nvPr/>
        </p:nvSpPr>
        <p:spPr>
          <a:xfrm>
            <a:off x="2086402" y="6165850"/>
            <a:ext cx="1068619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Join the Conversation #AngularSuperPowersTour @AdamStephensen @DuncHunter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1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4825" y="-1764965"/>
            <a:ext cx="12323267" cy="622233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AU" sz="4800" dirty="0" smtClean="0"/>
              <a:t>No controllers we now have </a:t>
            </a:r>
            <a:br>
              <a:rPr lang="en-AU" sz="4800" dirty="0" smtClean="0"/>
            </a:br>
            <a:r>
              <a:rPr lang="en-AU" sz="4800" dirty="0" smtClean="0"/>
              <a:t>components</a:t>
            </a:r>
            <a:endParaRPr lang="en-AU" sz="4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740891" y="681182"/>
            <a:ext cx="3214254" cy="568036"/>
          </a:xfrm>
          <a:prstGeom prst="line">
            <a:avLst/>
          </a:prstGeom>
          <a:ln w="38100">
            <a:solidFill>
              <a:srgbClr val="D84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17091" y="605511"/>
            <a:ext cx="3034145" cy="740690"/>
          </a:xfrm>
          <a:prstGeom prst="line">
            <a:avLst/>
          </a:prstGeom>
          <a:ln w="38100">
            <a:solidFill>
              <a:srgbClr val="D84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023" y="2216933"/>
            <a:ext cx="5175458" cy="44218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86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4825" y="-1794455"/>
            <a:ext cx="12323267" cy="6222332"/>
          </a:xfrm>
        </p:spPr>
        <p:txBody>
          <a:bodyPr>
            <a:normAutofit/>
          </a:bodyPr>
          <a:lstStyle/>
          <a:p>
            <a:r>
              <a:rPr lang="en-AU" sz="4800" dirty="0" smtClean="0"/>
              <a:t>New component </a:t>
            </a:r>
            <a:r>
              <a:rPr lang="en-AU" sz="4800" dirty="0"/>
              <a:t>r</a:t>
            </a:r>
            <a:r>
              <a:rPr lang="en-AU" sz="4800" dirty="0" smtClean="0"/>
              <a:t>outer</a:t>
            </a:r>
            <a:endParaRPr lang="en-AU" sz="4800" dirty="0"/>
          </a:p>
        </p:txBody>
      </p:sp>
      <p:pic>
        <p:nvPicPr>
          <p:cNvPr id="2050" name="Picture 2" descr="http://iconwallstickers.co.uk/media/catalog/product/2-Jpegs/route66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88" y="4001107"/>
            <a:ext cx="2782412" cy="27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70" y="2213237"/>
            <a:ext cx="10528841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8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4825" y="-1794455"/>
            <a:ext cx="12323267" cy="6222332"/>
          </a:xfrm>
        </p:spPr>
        <p:txBody>
          <a:bodyPr>
            <a:normAutofit/>
          </a:bodyPr>
          <a:lstStyle/>
          <a:p>
            <a:r>
              <a:rPr lang="en-AU" sz="4800" dirty="0" smtClean="0"/>
              <a:t>Angular 2 will use ES6 modules</a:t>
            </a:r>
            <a:endParaRPr lang="en-AU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63" y="2298077"/>
            <a:ext cx="9395886" cy="11787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907" y="3912781"/>
            <a:ext cx="45719" cy="4571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 fontScale="25000" lnSpcReduction="20000"/>
          </a:bodyPr>
          <a:lstStyle/>
          <a:p>
            <a:endParaRPr lang="en-AU" dirty="0" err="1" smtClean="0">
              <a:solidFill>
                <a:schemeClr val="bg1"/>
              </a:solidFill>
            </a:endParaRPr>
          </a:p>
        </p:txBody>
      </p:sp>
      <p:pic>
        <p:nvPicPr>
          <p:cNvPr id="4098" name="Picture 2" descr="https://avatars1.githubusercontent.com/u/3802108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06" y="313660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vatars1.githubusercontent.com/u/2105791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291" y="3721037"/>
            <a:ext cx="2864071" cy="286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991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form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2902" y="394812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803" y="1825625"/>
            <a:ext cx="6078272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8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http://duncanhunter.com.au</a:t>
            </a:r>
            <a:endParaRPr lang="en-US" sz="28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Duncan Hunter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       @</a:t>
            </a:r>
            <a:r>
              <a:rPr lang="en-AU" sz="2800" dirty="0" err="1" smtClean="0"/>
              <a:t>DuncHunter</a:t>
            </a:r>
            <a:endParaRPr lang="en-AU" sz="28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 smtClean="0"/>
              <a:t>Software Architect at SSW</a:t>
            </a:r>
            <a:endParaRPr lang="en-AU" sz="2800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800" dirty="0" smtClean="0"/>
              <a:t>Angular/</a:t>
            </a:r>
            <a:r>
              <a:rPr lang="en-AU" sz="2800" dirty="0" err="1" smtClean="0"/>
              <a:t>TypeScript</a:t>
            </a:r>
            <a:r>
              <a:rPr lang="en-AU" sz="2800" dirty="0" smtClean="0"/>
              <a:t> focus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AU" sz="2800" dirty="0" smtClean="0"/>
              <a:t>Rock climber</a:t>
            </a:r>
          </a:p>
          <a:p>
            <a:pPr fontAlgn="base"/>
            <a:endParaRPr lang="en-AU" dirty="0" smtClean="0"/>
          </a:p>
          <a:p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</a:t>
            </a:r>
            <a:r>
              <a:rPr lang="en-AU" dirty="0" err="1" smtClean="0"/>
              <a:t>AngularSuperPowersTour</a:t>
            </a:r>
            <a:r>
              <a:rPr lang="en-AU" dirty="0" smtClean="0"/>
              <a:t> @</a:t>
            </a:r>
            <a:r>
              <a:rPr lang="en-AU" dirty="0" err="1" smtClean="0"/>
              <a:t>DuncHunter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321" y="2462637"/>
            <a:ext cx="547646" cy="54764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https://lh3.googleusercontent.com/ojoxf_CaXj9SOE0zk2fXWwvh1QLuqExbmu5kprZOmQOPKJ5MtiXqDqBMtLbbsdZlp8dO_YF2yFn0izVoQXjDC_DGzpmzGBf-Zg8ctqhgrACPpNJ67hxjGp1XCXyCqJ2ut_l8x91M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" y="95019"/>
            <a:ext cx="5049156" cy="75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7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upgrade pathway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ng-forwar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19" y="243230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Angular 1 and 2 in the same app!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DevSuperPowers</a:t>
            </a:r>
            <a:r>
              <a:rPr lang="en-AU" dirty="0"/>
              <a:t> @</a:t>
            </a:r>
            <a:r>
              <a:rPr lang="en-AU" dirty="0" err="1"/>
              <a:t>DuncHunter</a:t>
            </a:r>
            <a:endParaRPr lang="en-US" dirty="0"/>
          </a:p>
        </p:txBody>
      </p:sp>
      <p:pic>
        <p:nvPicPr>
          <p:cNvPr id="2050" name="Picture 2" descr="http://2.bp.blogspot.com/-fHqaW0OSpkc/VdyH89acxDI/AAAAAAAB0Ik/cfoXHUMDa14/s1600/Screen%2BShot%2B2015-08-25%2Bat%2B8.20.05%2B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065" y="1610071"/>
            <a:ext cx="6037407" cy="48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5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ng-forward and ng-upgrade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8" y="2044629"/>
            <a:ext cx="12141824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3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server rendering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58" y="1772225"/>
            <a:ext cx="7202378" cy="444760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9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4825" y="-1794455"/>
            <a:ext cx="12323267" cy="6222332"/>
          </a:xfrm>
        </p:spPr>
        <p:txBody>
          <a:bodyPr>
            <a:normAutofit/>
          </a:bodyPr>
          <a:lstStyle/>
          <a:p>
            <a:r>
              <a:rPr lang="en-AU" sz="4800" dirty="0" smtClean="0"/>
              <a:t>Angular 2 will have observables </a:t>
            </a:r>
            <a:br>
              <a:rPr lang="en-AU" sz="4800" dirty="0" smtClean="0"/>
            </a:br>
            <a:r>
              <a:rPr lang="en-AU" sz="4800" dirty="0" smtClean="0"/>
              <a:t>using rx.js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275907" y="3912781"/>
            <a:ext cx="45719" cy="4571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 fontScale="25000" lnSpcReduction="20000"/>
          </a:bodyPr>
          <a:lstStyle/>
          <a:p>
            <a:endParaRPr lang="en-AU" dirty="0" err="1" smtClean="0">
              <a:solidFill>
                <a:schemeClr val="bg1"/>
              </a:solidFill>
            </a:endParaRPr>
          </a:p>
        </p:txBody>
      </p:sp>
      <p:pic>
        <p:nvPicPr>
          <p:cNvPr id="6146" name="Picture 2" descr="https://cdn.auth0.com/blog/auth-observables/rxjs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36" y="2428484"/>
            <a:ext cx="2340287" cy="23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08313" y="6294308"/>
            <a:ext cx="10599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1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filters called pipes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6" y="3483864"/>
            <a:ext cx="9471273" cy="58521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Angular pipes, the simple display-value transformations that we can declare in our HTML!</a:t>
            </a:r>
            <a:endParaRPr lang="en-AU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filters called pipes</a:t>
            </a:r>
            <a:endParaRPr lang="en-AU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2058558"/>
            <a:ext cx="7035134" cy="34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8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unca\AppData\Local\Temp\SNAGHTMLd3568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1" y="100853"/>
            <a:ext cx="8178427" cy="655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Benchpress</a:t>
            </a:r>
            <a:endParaRPr lang="en-AU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52902" y="6356350"/>
            <a:ext cx="10686196" cy="36512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3" y="2062708"/>
            <a:ext cx="10909861" cy="41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3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75"/>
            <a:ext cx="1233509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1" y="1343025"/>
            <a:ext cx="7620000" cy="3848100"/>
          </a:xfrm>
        </p:spPr>
        <p:txBody>
          <a:bodyPr/>
          <a:lstStyle/>
          <a:p>
            <a:r>
              <a:rPr lang="en-AU" sz="4400" dirty="0" smtClean="0"/>
              <a:t>What is new in Angular2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Join the Conversation #</a:t>
            </a:r>
            <a:r>
              <a:rPr lang="en-AU" dirty="0" err="1" smtClean="0">
                <a:solidFill>
                  <a:schemeClr val="bg1"/>
                </a:solidFill>
              </a:rPr>
              <a:t>AngularSuperPowersTour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AdamStephensen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DuncHunter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2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4825" y="-1794455"/>
            <a:ext cx="12323267" cy="6222332"/>
          </a:xfrm>
        </p:spPr>
        <p:txBody>
          <a:bodyPr>
            <a:normAutofit/>
          </a:bodyPr>
          <a:lstStyle/>
          <a:p>
            <a:r>
              <a:rPr lang="en-AU" sz="4800" dirty="0" smtClean="0"/>
              <a:t>Tweet your favourite feature</a:t>
            </a:r>
            <a:endParaRPr lang="en-AU" sz="4800" dirty="0"/>
          </a:p>
        </p:txBody>
      </p:sp>
      <p:sp>
        <p:nvSpPr>
          <p:cNvPr id="5" name="Text Placeholder 11"/>
          <p:cNvSpPr txBox="1">
            <a:spLocks/>
          </p:cNvSpPr>
          <p:nvPr/>
        </p:nvSpPr>
        <p:spPr>
          <a:xfrm>
            <a:off x="2580921" y="1992380"/>
            <a:ext cx="6171773" cy="39476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dirty="0" smtClean="0"/>
              <a:t>       @</a:t>
            </a:r>
            <a:r>
              <a:rPr lang="en-AU" sz="4000" dirty="0" err="1" smtClean="0"/>
              <a:t>DuncHunter</a:t>
            </a:r>
            <a:endParaRPr lang="en-AU" sz="4000" dirty="0" smtClean="0"/>
          </a:p>
          <a:p>
            <a:pPr fontAlgn="base"/>
            <a:endParaRPr lang="en-AU" dirty="0" smtClean="0"/>
          </a:p>
          <a:p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AU" dirty="0" smtClean="0"/>
          </a:p>
          <a:p>
            <a:endParaRPr lang="en-AU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577" y="2109338"/>
            <a:ext cx="1079274" cy="1079274"/>
          </a:xfrm>
          <a:prstGeom prst="rect">
            <a:avLst/>
          </a:prstGeom>
        </p:spPr>
      </p:pic>
      <p:pic>
        <p:nvPicPr>
          <p:cNvPr id="3074" name="Picture 2" descr="http://blogs-images.forbes.com/avidan/files/2014/08/change-roadsig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5648" y="-951407"/>
            <a:ext cx="12527648" cy="833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25" y="49874"/>
            <a:ext cx="12312674" cy="91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hlinkClick r:id="rId2"/>
              </a:rPr>
              <a:t>Code Demo</a:t>
            </a:r>
            <a:endParaRPr lang="en-AU" dirty="0"/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2143552" y="6324600"/>
            <a:ext cx="1068619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Join the Conversation #AngularSuperPowersTour @AdamStephensen @DuncHunter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0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2933700"/>
            <a:ext cx="10686196" cy="3800474"/>
          </a:xfrm>
        </p:spPr>
        <p:txBody>
          <a:bodyPr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www.ssw.com.au</a:t>
            </a:r>
            <a:r>
              <a:rPr lang="en-AU" sz="1800" dirty="0"/>
              <a:t/>
            </a:r>
            <a:br>
              <a:rPr lang="en-AU" sz="1800" dirty="0"/>
            </a:br>
            <a:r>
              <a:rPr lang="en-AU" sz="1600" dirty="0"/>
              <a:t>Sydney | Melbourne | Brisbane | </a:t>
            </a:r>
            <a:r>
              <a:rPr lang="en-AU" sz="1600" dirty="0" smtClean="0"/>
              <a:t>Adelaide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313" y="1084134"/>
            <a:ext cx="933750" cy="933750"/>
          </a:xfrm>
          <a:prstGeom prst="rect">
            <a:avLst/>
          </a:prstGeom>
        </p:spPr>
      </p:pic>
      <p:sp>
        <p:nvSpPr>
          <p:cNvPr id="4" name="Text Placeholder 4"/>
          <p:cNvSpPr txBox="1">
            <a:spLocks/>
          </p:cNvSpPr>
          <p:nvPr/>
        </p:nvSpPr>
        <p:spPr>
          <a:xfrm>
            <a:off x="3020053" y="1119444"/>
            <a:ext cx="9860732" cy="863131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023413" y="900519"/>
            <a:ext cx="7095497" cy="1742916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AU" dirty="0" smtClean="0"/>
              <a:t>Tweet your favourite part</a:t>
            </a:r>
          </a:p>
          <a:p>
            <a:r>
              <a:rPr lang="en-AU" dirty="0"/>
              <a:t>@</a:t>
            </a:r>
            <a:r>
              <a:rPr lang="en-AU" dirty="0" err="1" smtClean="0"/>
              <a:t>AdamStephensen</a:t>
            </a:r>
            <a:endParaRPr lang="en-AU" dirty="0" smtClean="0"/>
          </a:p>
          <a:p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49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hlinkClick r:id="rId2"/>
              </a:rPr>
              <a:t>https://www.youtube.com/watch?v=Lu2NImUymb4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371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82" y="368968"/>
            <a:ext cx="6775798" cy="58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217356"/>
            <a:ext cx="10686196" cy="132172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A brief history of frontend development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AU" dirty="0" smtClean="0"/>
              <a:t>1995 - Introduction to JavaScript</a:t>
            </a:r>
          </a:p>
          <a:p>
            <a:r>
              <a:rPr lang="en-AU" dirty="0" smtClean="0"/>
              <a:t>1997 - ECMA Script</a:t>
            </a:r>
          </a:p>
          <a:p>
            <a:r>
              <a:rPr lang="en-AU" dirty="0" smtClean="0"/>
              <a:t>2002 - </a:t>
            </a:r>
            <a:r>
              <a:rPr lang="en-AU" dirty="0" err="1" smtClean="0"/>
              <a:t>XMLHttpRequest</a:t>
            </a:r>
            <a:r>
              <a:rPr lang="en-AU" dirty="0" smtClean="0"/>
              <a:t> (XHR) </a:t>
            </a:r>
          </a:p>
          <a:p>
            <a:r>
              <a:rPr lang="en-AU" dirty="0" smtClean="0"/>
              <a:t>2004  - Google Maps - AJAX</a:t>
            </a:r>
          </a:p>
          <a:p>
            <a:r>
              <a:rPr lang="en-AU" dirty="0" smtClean="0"/>
              <a:t>2006 - JQuery</a:t>
            </a:r>
          </a:p>
          <a:p>
            <a:r>
              <a:rPr lang="en-AU" dirty="0" smtClean="0"/>
              <a:t> 2008 - Chrome browser and  V8 Engine – The web gets faster</a:t>
            </a:r>
          </a:p>
          <a:p>
            <a:r>
              <a:rPr lang="en-AU" dirty="0" smtClean="0"/>
              <a:t> 2009 - </a:t>
            </a:r>
            <a:r>
              <a:rPr lang="en-AU" dirty="0" err="1" smtClean="0"/>
              <a:t>Nodejs</a:t>
            </a:r>
            <a:endParaRPr lang="en-AU" dirty="0" smtClean="0"/>
          </a:p>
          <a:p>
            <a:r>
              <a:rPr lang="en-AU" dirty="0" smtClean="0"/>
              <a:t>2010 - Knockout JS</a:t>
            </a:r>
          </a:p>
          <a:p>
            <a:r>
              <a:rPr lang="en-AU" dirty="0" smtClean="0"/>
              <a:t>2011 - Angular JS by Google</a:t>
            </a:r>
          </a:p>
          <a:p>
            <a:r>
              <a:rPr lang="en-AU" dirty="0" smtClean="0"/>
              <a:t>2015-16 – Angular 2.0 and ES6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</p:txBody>
      </p:sp>
      <p:pic>
        <p:nvPicPr>
          <p:cNvPr id="2050" name="Picture 2" descr="Netscape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80" y="1743910"/>
            <a:ext cx="191452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743" y="2514801"/>
            <a:ext cx="1904762" cy="447619"/>
          </a:xfrm>
          <a:prstGeom prst="rect">
            <a:avLst/>
          </a:prstGeom>
        </p:spPr>
      </p:pic>
      <p:pic>
        <p:nvPicPr>
          <p:cNvPr id="2054" name="Picture 6" descr="Logo Google 2013 Official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80" y="3155215"/>
            <a:ext cx="1170691" cy="4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Query logo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80" y="3656737"/>
            <a:ext cx="1686885" cy="4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go Google 2013 Official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743" y="4179814"/>
            <a:ext cx="1262167" cy="43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ogo Google 2013 Official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980" y="5582156"/>
            <a:ext cx="1273930" cy="4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ode.js logo.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743" y="4593074"/>
            <a:ext cx="1424399" cy="38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743" y="5040259"/>
            <a:ext cx="1832716" cy="48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9" y="1167056"/>
            <a:ext cx="11081050" cy="47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2" y="1434364"/>
            <a:ext cx="10820189" cy="5047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-16069"/>
            <a:ext cx="10686196" cy="1321720"/>
          </a:xfrm>
        </p:spPr>
        <p:txBody>
          <a:bodyPr/>
          <a:lstStyle/>
          <a:p>
            <a:r>
              <a:rPr lang="en-AU" dirty="0" smtClean="0"/>
              <a:t>Popularity 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</a:t>
            </a:r>
            <a:r>
              <a:rPr lang="en-US" dirty="0" err="1"/>
              <a:t>AngularSuperPowersTour</a:t>
            </a:r>
            <a:r>
              <a:rPr lang="en-US" dirty="0"/>
              <a:t> @</a:t>
            </a:r>
            <a:r>
              <a:rPr lang="en-US" dirty="0" err="1"/>
              <a:t>AdamStephensen</a:t>
            </a:r>
            <a:r>
              <a:rPr lang="en-US" dirty="0"/>
              <a:t> @</a:t>
            </a:r>
            <a:r>
              <a:rPr lang="en-US" dirty="0" err="1"/>
              <a:t>DuncHunter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smtClean="0"/>
              <a:t>Join the Conversation #VS2015 @AdamStephensen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08" y="-84450"/>
            <a:ext cx="12229708" cy="67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smtClean="0"/>
              <a:t>Join the Conversation #VS2015 @AdamStephensen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" y="571570"/>
            <a:ext cx="12191168" cy="565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DevSuperPowersIP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8" name="Picture 4" descr="https://thisisgraeme.files.wordpress.com/2014/11/superlear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462"/>
            <a:ext cx="12343085" cy="693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9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3|0.1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|1.3"/>
</p:tagLst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SWPowerPoint-v3-4.potx" id="{5459C7D9-A3AE-4413-BAAF-D979DDD145C5}" vid="{0EEE23AE-EAC1-4D5B-9D78-8ABC5005A7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885BDB178A74F98E7D9D0EC371899" ma:contentTypeVersion="1" ma:contentTypeDescription="Create a new document." ma:contentTypeScope="" ma:versionID="7c5657fa70e83599e62944bbcd4876dd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f0d331ebd68627ead16f146830ec63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3E7381A-4088-450E-8E46-A3D579B249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022C44-EA09-4F65-B7E4-90CA66CC6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A624C2-3C89-4870-91BE-E499BB469329}">
  <ds:schemaRefs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13255</TotalTime>
  <Words>1152</Words>
  <Application>Microsoft Office PowerPoint</Application>
  <PresentationFormat>Widescreen</PresentationFormat>
  <Paragraphs>134</Paragraphs>
  <Slides>35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Wingdings</vt:lpstr>
      <vt:lpstr>Calibri</vt:lpstr>
      <vt:lpstr>Open Sans Light</vt:lpstr>
      <vt:lpstr>SSW-White</vt:lpstr>
      <vt:lpstr>Adam Stephensen</vt:lpstr>
      <vt:lpstr>Duncan Hunter</vt:lpstr>
      <vt:lpstr>What is new in Angular2</vt:lpstr>
      <vt:lpstr>A brief history of frontend development</vt:lpstr>
      <vt:lpstr>PowerPoint Presentation</vt:lpstr>
      <vt:lpstr>Popularity </vt:lpstr>
      <vt:lpstr>PowerPoint Presentation</vt:lpstr>
      <vt:lpstr>PowerPoint Presentation</vt:lpstr>
      <vt:lpstr>PowerPoint Presentation</vt:lpstr>
      <vt:lpstr>Angular 2.0 improvements</vt:lpstr>
      <vt:lpstr>Performance</vt:lpstr>
      <vt:lpstr>Performance</vt:lpstr>
      <vt:lpstr>No Two-Way data-binding and a lot of new syntax</vt:lpstr>
      <vt:lpstr>TypeScript will be the default language </vt:lpstr>
      <vt:lpstr>Improved Dependency Injection</vt:lpstr>
      <vt:lpstr>No controllers we now have  components</vt:lpstr>
      <vt:lpstr>New component router</vt:lpstr>
      <vt:lpstr>Angular 2 will use ES6 modules</vt:lpstr>
      <vt:lpstr>New form</vt:lpstr>
      <vt:lpstr>New upgrade pathway</vt:lpstr>
      <vt:lpstr>Angular 1 and 2 in the same app!</vt:lpstr>
      <vt:lpstr>ng-forward and ng-upgrade</vt:lpstr>
      <vt:lpstr>New server rendering</vt:lpstr>
      <vt:lpstr>Angular 2 will have observables  using rx.js</vt:lpstr>
      <vt:lpstr>New filters called pipes</vt:lpstr>
      <vt:lpstr>New filters called pipes</vt:lpstr>
      <vt:lpstr>PowerPoint Presentation</vt:lpstr>
      <vt:lpstr>Benchpress</vt:lpstr>
      <vt:lpstr>PowerPoint Presentation</vt:lpstr>
      <vt:lpstr>Tweet your favourite feature</vt:lpstr>
      <vt:lpstr>PowerPoint Presentation</vt:lpstr>
      <vt:lpstr>Code Demo</vt:lpstr>
      <vt:lpstr>Thank you!   info@ssw.com.au www.ssw.com.au Sydney | Melbourne | Brisbane | Adelaide</vt:lpstr>
      <vt:lpstr>https://www.youtube.com/watch?v=Lu2NImUymb4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Phan www.ssw.com.au</dc:creator>
  <cp:keywords>template, ssw, blank</cp:keywords>
  <cp:lastModifiedBy>Duncan Hunter</cp:lastModifiedBy>
  <cp:revision>568</cp:revision>
  <dcterms:created xsi:type="dcterms:W3CDTF">2015-03-01T23:32:52Z</dcterms:created>
  <dcterms:modified xsi:type="dcterms:W3CDTF">2015-11-26T03:38:59Z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0x010100C6C885BDB178A74F98E7D9D0EC371899</vt:lpwstr>
  </property>
  <property fmtid="{D5CDD505-2E9C-101B-9397-08002B2CF9AE}" pid="4" name="Tfs.LastKnownPath">
    <vt:lpwstr>https://d.docs.live.net/9d32a2f0737b44d3/SSW/Angular%202%20and%20ASP.NET%20MVC%206%20in%20Visual%20Studio%202015%20JumpStart/Presentations/AngularSuperPowersTour_What_Is_New_In_Angular2_v1.pptx</vt:lpwstr>
  </property>
</Properties>
</file>